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47B99-4BC3-40BF-B69D-78C9458CDEBA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8F659-8FA6-40EB-8ADC-304435FB37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92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charset="-122"/>
                <a:ea typeface="DengXian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charset="-122"/>
              <a:ea typeface="DengXian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59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4954-DC37-4728-A553-CB603ED7D166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5B6-70B4-42D4-AF08-250222B5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11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4954-DC37-4728-A553-CB603ED7D166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5B6-70B4-42D4-AF08-250222B5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43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4954-DC37-4728-A553-CB603ED7D166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5B6-70B4-42D4-AF08-250222B5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612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159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2073614" y="2612158"/>
            <a:ext cx="1040670" cy="92333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buNone/>
              <a:defRPr lang="zh-CN" altLang="en-US" sz="60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altLang="zh-CN" dirty="0"/>
              <a:t>00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 userDrawn="1"/>
        </p:nvCxnSpPr>
        <p:spPr>
          <a:xfrm flipH="1">
            <a:off x="2720372" y="3535488"/>
            <a:ext cx="494937" cy="523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3862067" y="3518101"/>
            <a:ext cx="6712209" cy="3047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lang="zh-CN" altLang="en-US" sz="1050" spc="3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altLang="zh-CN" dirty="0"/>
              <a:t>Please text your title here. Your content to play here.</a:t>
            </a:r>
          </a:p>
        </p:txBody>
      </p:sp>
      <p:sp>
        <p:nvSpPr>
          <p:cNvPr id="18" name="标题 12"/>
          <p:cNvSpPr>
            <a:spLocks noGrp="1"/>
          </p:cNvSpPr>
          <p:nvPr>
            <p:ph type="title" hasCustomPrompt="1"/>
          </p:nvPr>
        </p:nvSpPr>
        <p:spPr>
          <a:xfrm>
            <a:off x="3862067" y="2502956"/>
            <a:ext cx="6535286" cy="782431"/>
          </a:xfrm>
          <a:prstGeom prst="rect">
            <a:avLst/>
          </a:prstGeom>
        </p:spPr>
        <p:txBody>
          <a:bodyPr/>
          <a:lstStyle>
            <a:lvl1pPr algn="ctr">
              <a:defRPr sz="5500" spc="600"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zh-CN" altLang="en-US" dirty="0"/>
              <a:t>在此输入标题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40830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2"/>
          <p:cNvSpPr>
            <a:spLocks noGrp="1"/>
          </p:cNvSpPr>
          <p:nvPr>
            <p:ph type="title" hasCustomPrompt="1"/>
          </p:nvPr>
        </p:nvSpPr>
        <p:spPr>
          <a:xfrm>
            <a:off x="1929440" y="338289"/>
            <a:ext cx="8333120" cy="47632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212419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4954-DC37-4728-A553-CB603ED7D166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5B6-70B4-42D4-AF08-250222B5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77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4954-DC37-4728-A553-CB603ED7D166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5B6-70B4-42D4-AF08-250222B5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27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4954-DC37-4728-A553-CB603ED7D166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5B6-70B4-42D4-AF08-250222B5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18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4954-DC37-4728-A553-CB603ED7D166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5B6-70B4-42D4-AF08-250222B5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2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4954-DC37-4728-A553-CB603ED7D166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5B6-70B4-42D4-AF08-250222B5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62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4954-DC37-4728-A553-CB603ED7D166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5B6-70B4-42D4-AF08-250222B5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29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4954-DC37-4728-A553-CB603ED7D166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5B6-70B4-42D4-AF08-250222B5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44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4954-DC37-4728-A553-CB603ED7D166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5B6-70B4-42D4-AF08-250222B5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58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14954-DC37-4728-A553-CB603ED7D166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0F5B6-70B4-42D4-AF08-250222B5F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91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anijela_ivanic@yahoo.com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830195" y="2627858"/>
            <a:ext cx="82940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altLang="en-US" sz="3200" spc="600" dirty="0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Наставне јединице:</a:t>
            </a:r>
          </a:p>
          <a:p>
            <a:r>
              <a:rPr lang="sr-Cyrl-BA" altLang="en-US" sz="3200" spc="600" dirty="0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1.Рјешавање проблема незапослености</a:t>
            </a:r>
            <a:endParaRPr lang="sr-Cyrl-BA" altLang="en-US" sz="3200" spc="600" dirty="0" smtClean="0">
              <a:blipFill dpi="0" rotWithShape="1">
                <a:blip r:embed="rId2"/>
                <a:srcRect/>
                <a:tile tx="0" ty="0" sx="100000" sy="100000" flip="none" algn="tl"/>
              </a:blip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r>
              <a:rPr lang="sr-Cyrl-BA" altLang="en-US" sz="3200" spc="600" dirty="0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2.Врсте рада</a:t>
            </a:r>
            <a:endParaRPr lang="sr-Cyrl-BA" altLang="en-US" sz="3200" spc="600" dirty="0" smtClean="0">
              <a:blipFill dpi="0" rotWithShape="1">
                <a:blip r:embed="rId2"/>
                <a:srcRect/>
                <a:tile tx="0" ty="0" sx="100000" sy="100000" flip="none" algn="tl"/>
              </a:blip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algn="ctr"/>
            <a:endParaRPr lang="sr-Cyrl-BA" altLang="en-US" sz="5400" spc="600" dirty="0" smtClean="0">
              <a:blipFill dpi="0" rotWithShape="1">
                <a:blip r:embed="rId2"/>
                <a:srcRect/>
                <a:tile tx="0" ty="0" sx="100000" sy="100000" flip="none" algn="tl"/>
              </a:blip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algn="ctr"/>
            <a:endParaRPr lang="sr-Latn-RS" altLang="en-US" sz="5400" spc="600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30195" y="537845"/>
            <a:ext cx="6158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altLang="en-US" sz="3200" dirty="0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РАЗРЕД: ТРЕЋИ</a:t>
            </a:r>
          </a:p>
          <a:p>
            <a:r>
              <a:rPr lang="sr-Cyrl-BA" altLang="en-US" sz="3200" dirty="0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СТЕПЕН: ТРЕЋИ</a:t>
            </a:r>
          </a:p>
          <a:p>
            <a:r>
              <a:rPr lang="sr-Cyrl-BA" altLang="en-US" sz="3200" dirty="0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МОДУЛ: ТРАЖЕЊЕ ПОСЛА</a:t>
            </a:r>
            <a:endParaRPr lang="sr-Latn-RS" altLang="en-US" sz="3200" dirty="0"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441448" y="1737360"/>
            <a:ext cx="1271016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12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3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572393" y="1523046"/>
            <a:ext cx="0" cy="1491872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12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3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190461" y="4257657"/>
            <a:ext cx="1271016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12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3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190061" y="2974564"/>
            <a:ext cx="0" cy="1491872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12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3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715458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РАСПРАВА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922" y="982638"/>
            <a:ext cx="102085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РАСПРАВА ЈЕ ОБЛИК УСМЕНОГ ИЛИ ПИСАНОГ ИЗРАЖАВАЊА У КОМЕ СЕ ШИРЕ И ДУБЉЕ ОБРАЗЛАЖУ НЕКИ ПРОБЛЕМИ  ЗНАЧАЈНИ ЗА НАУКУ, УМЈЕТНОСТ, ДРУШТВЕНИ ЖИВОТ И СЛ.</a:t>
            </a:r>
          </a:p>
          <a:p>
            <a:endParaRPr lang="sr-Cyrl-BA" dirty="0" smtClean="0">
              <a:solidFill>
                <a:schemeClr val="bg1"/>
              </a:solidFill>
            </a:endParaRPr>
          </a:p>
          <a:p>
            <a:r>
              <a:rPr lang="sr-Cyrl-BA" dirty="0" smtClean="0">
                <a:solidFill>
                  <a:schemeClr val="bg1"/>
                </a:solidFill>
              </a:rPr>
              <a:t>ПИТАЊА И ПРОБЛЕМИ КОЈИ СУ ПРЕДМЕТ РАСПРАВЕ МОГУ СЕ ОСПОРАВАТИ ИЛИ БРАНИТИ. ЗБОГ ТОГА СВАКА РАСПРАВА ИМА СВОЈУ ТЕЗУ И АНТИТЕЗУ.</a:t>
            </a:r>
          </a:p>
          <a:p>
            <a:endParaRPr lang="sr-Cyrl-BA" dirty="0" smtClean="0">
              <a:solidFill>
                <a:schemeClr val="bg1"/>
              </a:solidFill>
            </a:endParaRPr>
          </a:p>
          <a:p>
            <a:r>
              <a:rPr lang="sr-Cyrl-BA" dirty="0" smtClean="0">
                <a:solidFill>
                  <a:schemeClr val="bg1"/>
                </a:solidFill>
              </a:rPr>
              <a:t>РАСПРАВА ИМА И СВОЈЕ СТИЛСКЕ ЗАХТЈЕВЕ. СТИЛ МОРА БИТИ ЈЕДНОСТАВАН, РАЗУМЉИВ, А РЕЧЕНИЦЕ ЈАСНЕ И НЕ СУВИШЕ ДУГЕ.</a:t>
            </a:r>
          </a:p>
          <a:p>
            <a:endParaRPr lang="sr-Cyrl-BA" dirty="0" smtClean="0">
              <a:solidFill>
                <a:schemeClr val="bg1"/>
              </a:solidFill>
            </a:endParaRPr>
          </a:p>
          <a:p>
            <a:r>
              <a:rPr lang="sr-Cyrl-BA" dirty="0" smtClean="0">
                <a:solidFill>
                  <a:schemeClr val="bg1"/>
                </a:solidFill>
              </a:rPr>
              <a:t>У РАСПРАВАМА СЕ СКОРО РЕДОВНО КОРИСТЕ ЦИТАТИ КАО ИЗВОРНИ ДОКАЗНИ МАТЕРИЈАЛ.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ЦИТАТ СЕ, УКОЛИКО ЈЕ МОГУЋЕ,  УЗИМА ИЗ ОРИГИНАЛА.</a:t>
            </a:r>
          </a:p>
          <a:p>
            <a:endParaRPr lang="sr-Cyrl-BA" dirty="0" smtClean="0">
              <a:solidFill>
                <a:schemeClr val="bg1"/>
              </a:solidFill>
            </a:endParaRPr>
          </a:p>
          <a:p>
            <a:r>
              <a:rPr lang="sr-Cyrl-BA" dirty="0" smtClean="0">
                <a:solidFill>
                  <a:schemeClr val="bg1"/>
                </a:solidFill>
              </a:rPr>
              <a:t>СВАКА ДОБРО НАПИСАНА РАСПРАВА ИМА СВОЈУ КОМПОЗИЦИЈУ. У </a:t>
            </a:r>
            <a:r>
              <a:rPr lang="sr-Cyrl-BA" b="1" i="1" dirty="0" smtClean="0">
                <a:solidFill>
                  <a:schemeClr val="bg1"/>
                </a:solidFill>
              </a:rPr>
              <a:t>УВОДУ</a:t>
            </a:r>
            <a:r>
              <a:rPr lang="sr-Cyrl-BA" dirty="0" smtClean="0">
                <a:solidFill>
                  <a:schemeClr val="bg1"/>
                </a:solidFill>
              </a:rPr>
              <a:t> СЕ САОПШТАВА ТЕМА РАСПРАВЕ, ЦИЉЕВИ И </a:t>
            </a:r>
            <a:r>
              <a:rPr lang="sr-Cyrl-BA" i="1" dirty="0" smtClean="0">
                <a:solidFill>
                  <a:schemeClr val="bg1"/>
                </a:solidFill>
              </a:rPr>
              <a:t>ГЛАВНА ТЕЗА</a:t>
            </a:r>
            <a:r>
              <a:rPr lang="sr-Cyrl-BA" dirty="0" smtClean="0">
                <a:solidFill>
                  <a:schemeClr val="bg1"/>
                </a:solidFill>
              </a:rPr>
              <a:t>. </a:t>
            </a:r>
            <a:r>
              <a:rPr lang="sr-Cyrl-BA" b="1" i="1" dirty="0" smtClean="0">
                <a:solidFill>
                  <a:schemeClr val="bg1"/>
                </a:solidFill>
              </a:rPr>
              <a:t>ГЛАВНИ ДИО </a:t>
            </a:r>
            <a:r>
              <a:rPr lang="sr-Cyrl-BA" dirty="0" smtClean="0">
                <a:solidFill>
                  <a:schemeClr val="bg1"/>
                </a:solidFill>
              </a:rPr>
              <a:t>РАСПРАВЕ ЈЕ ДОКАЗИВАЊЕ ИЛИ АРГУМЕНТАЦИЈА И </a:t>
            </a:r>
            <a:r>
              <a:rPr lang="sr-Cyrl-BA" b="1" i="1" dirty="0" smtClean="0">
                <a:solidFill>
                  <a:schemeClr val="bg1"/>
                </a:solidFill>
              </a:rPr>
              <a:t>ЗАКЉУЧАК</a:t>
            </a:r>
            <a:r>
              <a:rPr lang="sr-Cyrl-BA" dirty="0" smtClean="0">
                <a:solidFill>
                  <a:schemeClr val="bg1"/>
                </a:solidFill>
              </a:rPr>
              <a:t> ЈЕ ДИО У КОМЕ СЕ ПОТВРЂУЈЕ ИЛИ НЕДВОСМИСЛЕНО ОСПОРАВА ГЛАВНА ТЕЗА РАСПРАВЕ.</a:t>
            </a:r>
          </a:p>
          <a:p>
            <a:endParaRPr lang="sr-Cyrl-BA" dirty="0">
              <a:solidFill>
                <a:schemeClr val="bg1"/>
              </a:solidFill>
            </a:endParaRPr>
          </a:p>
          <a:p>
            <a:r>
              <a:rPr lang="sr-Cyrl-BA" dirty="0" smtClean="0">
                <a:solidFill>
                  <a:schemeClr val="bg1"/>
                </a:solidFill>
              </a:rPr>
              <a:t>КРИТИЧКО РАСПРАВЉАЊЕ ЈЕ АНАЛИТИЧКО САГЛЕДАВАЊЕ УОЧЕНИХ ПРОБЛЕМА И НЕИСПРАВНОСТИ УЗ ИЗНОШЕЊЕ ЛОГИЧКИХ ПРИЈЕДЛОГА ЗА ЊИХОВО ПРЕВАЗИЛАЖЕЊЕ.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6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380" y="600501"/>
            <a:ext cx="872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</a:t>
            </a:r>
            <a:r>
              <a:rPr lang="sr-Cyrl-BA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ПРЕПОРУКЕ ЗА КВАЛИТЕТНУ РАСПРАВУ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809" y="1364776"/>
            <a:ext cx="498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ДЕФИНИСАЊЕ ТЕМЕ И ЦИЉА РАСПРАВЕ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5015" y="1364776"/>
            <a:ext cx="560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ПОДСЈЕЋАЊЕ НА ПРАВИЛА АКТИВНОГ СЛУШАЊА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1439" y="2079261"/>
            <a:ext cx="679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ТОКУ РАСПРАВЕ БИЉЕЖЕ СЕ НОВЕ ИДЕЈЕ  ИЛИ НЕЈАСНИ </a:t>
            </a:r>
          </a:p>
          <a:p>
            <a:r>
              <a:rPr lang="sr-Cyrl-B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СТАВОВИ КОД  ДРУГИХ УЧЕСНИКА У РАСПРАВИ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46" y="2911690"/>
            <a:ext cx="588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ИЗБЈЕГАВАЈУ СЕ ДВОСМИСЛЕНА </a:t>
            </a:r>
          </a:p>
          <a:p>
            <a:r>
              <a:rPr lang="sr-Cyrl-B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ИЛИ НЕЈАСНА ПИТАЊА И ОДГОВОРИ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1243" y="3070746"/>
            <a:ext cx="59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ПОВЕЗУЈУ СЕ КОМЕНТАРИ  СА ПРЕТХОДНИМ ИЗЛАГАЊЕМ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105" y="3785232"/>
            <a:ext cx="567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ИЗБЈЕГАВАЈУ  СЕ ДУГА ИЗЛАГАЊА ИЛИ МОНОЛОЗИ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206" y="4076384"/>
            <a:ext cx="418986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sr-Cyrl-BA" b="1" dirty="0" smtClean="0">
                <a:ln/>
                <a:solidFill>
                  <a:schemeClr val="accent4"/>
                </a:solidFill>
              </a:rPr>
              <a:t>НЕ УДАЉАВА СЕ ОД ТЕМЕ РАСПРАВЕ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7504" y="4640913"/>
            <a:ext cx="683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 ДИСКУСИЈИ НИСУ ДОПУШТЕНЕ НЕПРИМЈЕРЕНЕ КОНСТАТАЦИЈЕ ИЛИ ВРИЈЕЂАЊА И ОМАЛОВАЖАВАЊА САГОВОРНИКА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8137" y="5450427"/>
            <a:ext cx="671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ВОДИ СЕ РАЧУНА И О ЕЛЕМЕНТИМА НЕВЕРБАЛНЕ КОМУНИКАЦИЈЕ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6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248" y="2893325"/>
            <a:ext cx="5404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ЗАПОШЉАВАЊЕ МЛАДИХ</a:t>
            </a:r>
          </a:p>
          <a:p>
            <a:r>
              <a:rPr lang="sr-Cyrl-BA" sz="2800" dirty="0">
                <a:solidFill>
                  <a:schemeClr val="bg1"/>
                </a:solidFill>
              </a:rPr>
              <a:t> </a:t>
            </a:r>
            <a:r>
              <a:rPr lang="sr-Cyrl-BA" sz="2800" dirty="0" smtClean="0">
                <a:solidFill>
                  <a:schemeClr val="bg1"/>
                </a:solidFill>
              </a:rPr>
              <a:t>                 (скица)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525" y="1037230"/>
            <a:ext cx="3712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ДА ЛИ ПОСТОЈИ ПЛАН ЗАПОШЉАВАЊА МЛАДИХ ЉУДИ У ТВОМ ГРАДУ?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0615" y="672560"/>
            <a:ext cx="451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ДА ЛИ СУ МЛАДИ ЉУДИ УЧЕСТВОВАЛИ  У  ИЗРАДИ ПЛАНА ЗАПОШЉАВАЊА И КАКО?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14197" y="1498895"/>
            <a:ext cx="573206" cy="1394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66078" y="1960560"/>
            <a:ext cx="338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КАКВА ЈЕ ВАША ВИЗИЈА ПЛАНА ЗАПОШЉАВАЊА МЛАДИХ ЉУДИ У ВАШОЈ СРЕДИНИ?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83690" y="2522307"/>
            <a:ext cx="395785" cy="286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99194" y="4176215"/>
            <a:ext cx="481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КО ТРЕБА КАО ОБАВЕЗУЈУЋИ ДОКУМЕНТ ДА  САЧИНИ ПЛАН ЗАПОШЉАВАЊА МЛАДИХ?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287904" y="3579757"/>
            <a:ext cx="791571" cy="596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429301" y="2129051"/>
            <a:ext cx="1132765" cy="75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0974" y="3425980"/>
            <a:ext cx="335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ШТА МИСЛИШ О ВОЛОНТЕРСКОМ РАДУ?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stCxn id="2" idx="1"/>
          </p:cNvCxnSpPr>
          <p:nvPr/>
        </p:nvCxnSpPr>
        <p:spPr>
          <a:xfrm flipH="1">
            <a:off x="2729552" y="3370379"/>
            <a:ext cx="941696" cy="209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95683" y="5076066"/>
            <a:ext cx="5875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КАКВА ЈЕ САРАДЊА МЛАДИХ СА ЗАВОДОМ ЗА ЗАПОШЉАВАЊЕ И КАКО БИ СЕ ТА САРАДЊА МОГЛА УНАПРИЈЕДИТИ?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261514" y="3579757"/>
            <a:ext cx="429904" cy="1428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57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075" y="693131"/>
            <a:ext cx="8333120" cy="476324"/>
          </a:xfrm>
        </p:spPr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ДОМАЋИ ЗАДАТАК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087" y="2538483"/>
            <a:ext cx="8606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Напишите краћи састав о томе како би ви ријешили проблем незапослености у нашој држави. </a:t>
            </a:r>
          </a:p>
          <a:p>
            <a:endParaRPr lang="sr-Cyrl-BA" sz="2800" dirty="0" smtClean="0">
              <a:solidFill>
                <a:schemeClr val="bg1"/>
              </a:solidFill>
            </a:endParaRPr>
          </a:p>
          <a:p>
            <a:r>
              <a:rPr lang="sr-Cyrl-BA" sz="2800" dirty="0" smtClean="0">
                <a:solidFill>
                  <a:schemeClr val="bg1"/>
                </a:solidFill>
              </a:rPr>
              <a:t> </a:t>
            </a:r>
            <a:endParaRPr lang="sr-Cyrl-BA" sz="2800" dirty="0" smtClean="0">
              <a:solidFill>
                <a:schemeClr val="bg1"/>
              </a:solidFill>
            </a:endParaRPr>
          </a:p>
          <a:p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8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242" y="844062"/>
            <a:ext cx="766689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</a:rPr>
              <a:t>НАПОМЕНА:</a:t>
            </a:r>
            <a:r>
              <a:rPr lang="sr-Cyrl-BA" b="1" dirty="0" smtClean="0">
                <a:solidFill>
                  <a:schemeClr val="bg1"/>
                </a:solidFill>
              </a:rPr>
              <a:t> </a:t>
            </a:r>
            <a:r>
              <a:rPr lang="sr-Cyrl-BA" dirty="0" smtClean="0">
                <a:solidFill>
                  <a:schemeClr val="bg1"/>
                </a:solidFill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</a:rPr>
              <a:t>Домаћу задаћу послати најкасније у суботу, 3.4.2021. године до 15 сати. Задаћу  послати на мејл  </a:t>
            </a:r>
            <a:r>
              <a:rPr lang="en-US" sz="2400" dirty="0" err="1" smtClean="0">
                <a:solidFill>
                  <a:schemeClr val="bg1"/>
                </a:solidFill>
                <a:hlinkClick r:id="rId2"/>
              </a:rPr>
              <a:t>danijela</a:t>
            </a:r>
            <a:r>
              <a:rPr lang="sr-Latn-BA" sz="2400" dirty="0" smtClean="0">
                <a:solidFill>
                  <a:schemeClr val="bg1"/>
                </a:solidFill>
                <a:hlinkClick r:id="rId2"/>
              </a:rPr>
              <a:t>_ivanic@yahoo.com</a:t>
            </a:r>
            <a:r>
              <a:rPr lang="sr-Latn-BA" sz="2400" dirty="0" smtClean="0">
                <a:solidFill>
                  <a:schemeClr val="bg1"/>
                </a:solidFill>
              </a:rPr>
              <a:t>. </a:t>
            </a:r>
          </a:p>
          <a:p>
            <a:endParaRPr lang="sr-Latn-BA" sz="2400" b="1" dirty="0" smtClean="0">
              <a:solidFill>
                <a:schemeClr val="bg1"/>
              </a:solidFill>
            </a:endParaRPr>
          </a:p>
          <a:p>
            <a:r>
              <a:rPr lang="sr-Cyrl-BA" sz="2400" b="1" dirty="0" smtClean="0">
                <a:solidFill>
                  <a:schemeClr val="bg1"/>
                </a:solidFill>
              </a:rPr>
              <a:t>НАПОМЕНА: </a:t>
            </a:r>
            <a:r>
              <a:rPr lang="sr-Cyrl-BA" sz="2400" dirty="0" smtClean="0">
                <a:solidFill>
                  <a:schemeClr val="bg1"/>
                </a:solidFill>
              </a:rPr>
              <a:t>Свако ко задаћу пошаље послије горе наведеног тремина, сматраћу да исту није урадио. Све задаће се оцјењују.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2828286" y="1869388"/>
            <a:ext cx="8253695" cy="3180284"/>
          </a:xfrm>
        </p:spPr>
        <p:txBody>
          <a:bodyPr/>
          <a:lstStyle/>
          <a:p>
            <a:pPr algn="l"/>
            <a:r>
              <a:rPr lang="en-US" altLang="zh-CN" dirty="0">
                <a:latin typeface="Calibri" panose="020F0502020204030204" pitchFamily="34" charset="0"/>
              </a:rPr>
              <a:t>
</a:t>
            </a: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2828287" y="573206"/>
            <a:ext cx="6588668" cy="959582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
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138985" y="1532788"/>
            <a:ext cx="6277970" cy="31893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i="1" dirty="0" smtClean="0"/>
              <a:t>ДА НЕ БИХ РАДИО “НА  ЦРНО” И ДА БИ СЕ МОЈЕ ИДЕЈЕ ОСТВАРИЛЕ, МОРАМ ПОТПИСАТИ УГОВОР О РАДУ. </a:t>
            </a:r>
            <a:endParaRPr lang="sr-Cyrl-BA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3026953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8" y="942535"/>
            <a:ext cx="10522878" cy="5371270"/>
          </a:xfrm>
        </p:spPr>
        <p:txBody>
          <a:bodyPr/>
          <a:lstStyle/>
          <a:p>
            <a:pPr algn="l"/>
            <a:r>
              <a:rPr lang="sr-Latn-RS" altLang="en-US" sz="2000" dirty="0">
                <a:solidFill>
                  <a:schemeClr val="bg1"/>
                </a:solidFill>
              </a:rPr>
              <a:t/>
            </a:r>
            <a:br>
              <a:rPr lang="sr-Latn-RS" altLang="en-US" sz="2000" dirty="0">
                <a:solidFill>
                  <a:schemeClr val="bg1"/>
                </a:solidFill>
              </a:rPr>
            </a:br>
            <a:r>
              <a:rPr lang="sr-Latn-RS" altLang="en-US" dirty="0"/>
              <a:t/>
            </a:r>
            <a:br>
              <a:rPr lang="sr-Latn-RS" altLang="en-US" dirty="0"/>
            </a:br>
            <a:endParaRPr lang="sr-Latn-R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468" y="604911"/>
            <a:ext cx="92284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 smtClean="0">
                <a:solidFill>
                  <a:schemeClr val="bg1"/>
                </a:solidFill>
              </a:rPr>
              <a:t>САДРЖИНА УГОВОРА О РАДУ:</a:t>
            </a:r>
          </a:p>
          <a:p>
            <a:endParaRPr lang="sr-Cyrl-BA" sz="20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r-Cyrl-BA" sz="2000" dirty="0" smtClean="0">
                <a:solidFill>
                  <a:schemeClr val="bg1"/>
                </a:solidFill>
              </a:rPr>
              <a:t>У уговору о раду треба да буде назначено да ли се ради о уговору на одређено или на неодређено вријеме</a:t>
            </a:r>
          </a:p>
          <a:p>
            <a:pPr>
              <a:buFontTx/>
              <a:buChar char="-"/>
            </a:pPr>
            <a:r>
              <a:rPr lang="sr-Cyrl-BA" sz="2000" dirty="0" smtClean="0">
                <a:solidFill>
                  <a:schemeClr val="bg1"/>
                </a:solidFill>
              </a:rPr>
              <a:t>Затим да ли је ријеч о уговору о волонтерском раду, о уговору за радни однос са непотпуном радним временом ( уговор на 4 сата ), уговору о радном односу за обављање послова ван просторија послодавца и сл.</a:t>
            </a:r>
          </a:p>
          <a:p>
            <a:pPr>
              <a:buFontTx/>
              <a:buChar char="-"/>
            </a:pPr>
            <a:r>
              <a:rPr lang="sr-Cyrl-BA" sz="2000" dirty="0" smtClean="0">
                <a:solidFill>
                  <a:schemeClr val="bg1"/>
                </a:solidFill>
              </a:rPr>
              <a:t>Послодавац може закључити уговор са запосленим и за обављање рада без заснивања радног односа  као што су рад по уговору о дјелу ( обављање привремених и повремених послова, заступање, посредовање, допунски рад.</a:t>
            </a: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76396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78634" y="942535"/>
            <a:ext cx="86375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BA" sz="2400" b="1" dirty="0" smtClean="0">
                <a:solidFill>
                  <a:schemeClr val="bg1"/>
                </a:solidFill>
              </a:rPr>
              <a:t>Уговор о раду треба да </a:t>
            </a:r>
            <a:r>
              <a:rPr lang="sr-Cyrl-BA" sz="2400" b="1" dirty="0" smtClean="0">
                <a:solidFill>
                  <a:schemeClr val="bg1"/>
                </a:solidFill>
              </a:rPr>
              <a:t>садржи:</a:t>
            </a:r>
          </a:p>
          <a:p>
            <a:pPr>
              <a:buFontTx/>
              <a:buChar char="-"/>
            </a:pPr>
            <a:r>
              <a:rPr lang="sr-Cyrl-BA" sz="2000" b="1" dirty="0" smtClean="0">
                <a:solidFill>
                  <a:schemeClr val="bg1"/>
                </a:solidFill>
              </a:rPr>
              <a:t> </a:t>
            </a:r>
            <a:r>
              <a:rPr lang="sr-Cyrl-BA" sz="2000" dirty="0" smtClean="0">
                <a:solidFill>
                  <a:schemeClr val="bg1"/>
                </a:solidFill>
              </a:rPr>
              <a:t>назив и сједиште послодавца</a:t>
            </a:r>
            <a:r>
              <a:rPr lang="sr-Cyrl-BA" sz="2000" dirty="0" smtClean="0">
                <a:solidFill>
                  <a:schemeClr val="bg1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sr-Cyrl-BA" sz="2000" dirty="0" smtClean="0">
                <a:solidFill>
                  <a:schemeClr val="bg1"/>
                </a:solidFill>
              </a:rPr>
              <a:t> </a:t>
            </a:r>
            <a:r>
              <a:rPr lang="sr-Cyrl-BA" sz="2000" dirty="0" smtClean="0">
                <a:solidFill>
                  <a:schemeClr val="bg1"/>
                </a:solidFill>
              </a:rPr>
              <a:t>име и презиме запосленог, </a:t>
            </a:r>
            <a:endParaRPr lang="sr-Cyrl-BA" sz="20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r-Cyrl-BA" sz="2000" dirty="0" smtClean="0">
                <a:solidFill>
                  <a:schemeClr val="bg1"/>
                </a:solidFill>
              </a:rPr>
              <a:t>мјесто </a:t>
            </a:r>
            <a:r>
              <a:rPr lang="sr-Cyrl-BA" sz="2000" dirty="0" smtClean="0">
                <a:solidFill>
                  <a:schemeClr val="bg1"/>
                </a:solidFill>
              </a:rPr>
              <a:t>пребивалишта, </a:t>
            </a:r>
            <a:endParaRPr lang="sr-Cyrl-BA" sz="20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r-Cyrl-BA" sz="2000" dirty="0" smtClean="0">
                <a:solidFill>
                  <a:schemeClr val="bg1"/>
                </a:solidFill>
              </a:rPr>
              <a:t>врсту </a:t>
            </a:r>
            <a:r>
              <a:rPr lang="sr-Cyrl-BA" sz="2000" dirty="0" smtClean="0">
                <a:solidFill>
                  <a:schemeClr val="bg1"/>
                </a:solidFill>
              </a:rPr>
              <a:t>и степен његове стручне спреме</a:t>
            </a:r>
            <a:r>
              <a:rPr lang="sr-Cyrl-BA" sz="2000" dirty="0" smtClean="0">
                <a:solidFill>
                  <a:schemeClr val="bg1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sr-Cyrl-BA" sz="2000" dirty="0" smtClean="0">
                <a:solidFill>
                  <a:schemeClr val="bg1"/>
                </a:solidFill>
              </a:rPr>
              <a:t> </a:t>
            </a:r>
            <a:r>
              <a:rPr lang="sr-Cyrl-BA" sz="2000" dirty="0" smtClean="0">
                <a:solidFill>
                  <a:schemeClr val="bg1"/>
                </a:solidFill>
              </a:rPr>
              <a:t>врсту и опис послова које запослени треба да обавља</a:t>
            </a:r>
            <a:r>
              <a:rPr lang="sr-Cyrl-BA" sz="2000" dirty="0" smtClean="0">
                <a:solidFill>
                  <a:schemeClr val="bg1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sr-Cyrl-BA" sz="2000" dirty="0" smtClean="0">
                <a:solidFill>
                  <a:schemeClr val="bg1"/>
                </a:solidFill>
              </a:rPr>
              <a:t> </a:t>
            </a:r>
            <a:r>
              <a:rPr lang="sr-Cyrl-BA" sz="2000" dirty="0" smtClean="0">
                <a:solidFill>
                  <a:schemeClr val="bg1"/>
                </a:solidFill>
              </a:rPr>
              <a:t>мјесто рада, </a:t>
            </a:r>
            <a:endParaRPr lang="sr-Cyrl-BA" sz="20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r-Cyrl-BA" sz="2000" dirty="0" smtClean="0">
                <a:solidFill>
                  <a:schemeClr val="bg1"/>
                </a:solidFill>
              </a:rPr>
              <a:t>начин </a:t>
            </a:r>
            <a:r>
              <a:rPr lang="sr-Cyrl-BA" sz="2000" dirty="0" smtClean="0">
                <a:solidFill>
                  <a:schemeClr val="bg1"/>
                </a:solidFill>
              </a:rPr>
              <a:t>заснивања радног односа </a:t>
            </a:r>
            <a:r>
              <a:rPr lang="sr-Cyrl-BA" sz="2000" dirty="0" smtClean="0">
                <a:solidFill>
                  <a:schemeClr val="bg1"/>
                </a:solidFill>
              </a:rPr>
              <a:t>(на </a:t>
            </a:r>
            <a:r>
              <a:rPr lang="sr-Cyrl-BA" sz="2000" dirty="0" smtClean="0">
                <a:solidFill>
                  <a:schemeClr val="bg1"/>
                </a:solidFill>
              </a:rPr>
              <a:t>одређено или на неодређено вријеме </a:t>
            </a:r>
            <a:r>
              <a:rPr lang="sr-Cyrl-BA" sz="2000" dirty="0" smtClean="0">
                <a:solidFill>
                  <a:schemeClr val="bg1"/>
                </a:solidFill>
              </a:rPr>
              <a:t>),</a:t>
            </a:r>
          </a:p>
          <a:p>
            <a:pPr>
              <a:buFontTx/>
              <a:buChar char="-"/>
            </a:pPr>
            <a:r>
              <a:rPr lang="sr-Cyrl-BA" sz="2000" dirty="0" smtClean="0">
                <a:solidFill>
                  <a:schemeClr val="bg1"/>
                </a:solidFill>
              </a:rPr>
              <a:t> </a:t>
            </a:r>
            <a:r>
              <a:rPr lang="sr-Cyrl-BA" sz="2000" dirty="0" smtClean="0">
                <a:solidFill>
                  <a:schemeClr val="bg1"/>
                </a:solidFill>
              </a:rPr>
              <a:t>трајање уговора о раду на одређено вијеме ( пуно, непотпуно, скраћено </a:t>
            </a:r>
            <a:r>
              <a:rPr lang="sr-Cyrl-BA" sz="2000" dirty="0" smtClean="0">
                <a:solidFill>
                  <a:schemeClr val="bg1"/>
                </a:solidFill>
              </a:rPr>
              <a:t>),</a:t>
            </a:r>
          </a:p>
          <a:p>
            <a:pPr>
              <a:buFontTx/>
              <a:buChar char="-"/>
            </a:pPr>
            <a:r>
              <a:rPr lang="sr-Cyrl-BA" sz="2000" dirty="0" smtClean="0">
                <a:solidFill>
                  <a:schemeClr val="bg1"/>
                </a:solidFill>
              </a:rPr>
              <a:t> </a:t>
            </a:r>
            <a:r>
              <a:rPr lang="sr-Cyrl-BA" sz="2000" dirty="0" smtClean="0">
                <a:solidFill>
                  <a:schemeClr val="bg1"/>
                </a:solidFill>
              </a:rPr>
              <a:t>новчани износ основне  зараде, </a:t>
            </a:r>
            <a:endParaRPr lang="sr-Cyrl-BA" sz="20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r-Cyrl-BA" sz="2000" dirty="0" smtClean="0">
                <a:solidFill>
                  <a:schemeClr val="bg1"/>
                </a:solidFill>
              </a:rPr>
              <a:t>трајање </a:t>
            </a:r>
            <a:r>
              <a:rPr lang="sr-Cyrl-BA" sz="2000" dirty="0" smtClean="0">
                <a:solidFill>
                  <a:schemeClr val="bg1"/>
                </a:solidFill>
              </a:rPr>
              <a:t>дневног и седмичног радног времена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267292717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2363" y="773721"/>
            <a:ext cx="7624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</a:rPr>
              <a:t>Уговор о раду  мора бити заведен код послодавца и запослени би требали да узму примјерак овјереног заведеног  и потписаног уговора, а послодавац  да обезбиједи доказ да је запослени примио уговор. </a:t>
            </a: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r>
              <a:rPr lang="sr-Cyrl-BA" sz="2400" dirty="0" smtClean="0">
                <a:solidFill>
                  <a:schemeClr val="bg1"/>
                </a:solidFill>
              </a:rPr>
              <a:t>Уколико послодавац НЕ  ЗАКЉУЧИ уговор о раду са лицем које ради код њега, Закон о раду предвиђа одговарајућу казну за послодавца, јер је то онда “РАД НА ЦРНО”.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03992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533378" y="773723"/>
            <a:ext cx="84687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2400" dirty="0" smtClean="0">
              <a:solidFill>
                <a:schemeClr val="bg1"/>
              </a:solidFill>
            </a:endParaRP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r>
              <a:rPr lang="sr-Cyrl-BA" sz="2400" dirty="0" smtClean="0">
                <a:solidFill>
                  <a:schemeClr val="bg1"/>
                </a:solidFill>
              </a:rPr>
              <a:t>“РАД НА ЦРНО” је противзаконито ангажовање радника . </a:t>
            </a: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r>
              <a:rPr lang="sr-Cyrl-BA" sz="2400" dirty="0" smtClean="0">
                <a:solidFill>
                  <a:schemeClr val="bg1"/>
                </a:solidFill>
              </a:rPr>
              <a:t>Радници тада немају ни  здравствено и социјално осигурање, немају синдикалну заштиту, немају гарантовану зараду, немају дефинисано радно вријеме, немају плаћени годишњи одмор, и могу сваког часа бити одстрањени са радног мјеста.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81934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4227" y="548641"/>
            <a:ext cx="87501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000" dirty="0" smtClean="0">
                <a:solidFill>
                  <a:schemeClr val="bg1"/>
                </a:solidFill>
              </a:rPr>
              <a:t>РАД ВАН РАДНОГ ОДНОСА</a:t>
            </a:r>
          </a:p>
          <a:p>
            <a:pPr algn="ctr"/>
            <a:endParaRPr lang="sr-Cyrl-BA" sz="2000" dirty="0" smtClean="0">
              <a:solidFill>
                <a:schemeClr val="bg1"/>
              </a:solidFill>
            </a:endParaRPr>
          </a:p>
          <a:p>
            <a:pPr algn="ctr"/>
            <a:r>
              <a:rPr lang="sr-Cyrl-BA" sz="2000" dirty="0" smtClean="0">
                <a:solidFill>
                  <a:schemeClr val="bg1"/>
                </a:solidFill>
              </a:rPr>
              <a:t>-Волонтерски рад-</a:t>
            </a:r>
          </a:p>
          <a:p>
            <a:pPr algn="ctr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</a:rPr>
              <a:t>послодавац може да запосли лица са којима не закључује Уговор о радном односу ( са њима закључи Уговор о волонтерском раду )</a:t>
            </a:r>
          </a:p>
          <a:p>
            <a:pPr algn="ctr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</a:rPr>
              <a:t>Радник који је потписао Уговор о волонтерском раду стиче одређена знања и способности и тај рад му се рачун а као приправнички стаж и услов за полагање стручног испита.</a:t>
            </a:r>
          </a:p>
          <a:p>
            <a:pPr algn="ctr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</a:rPr>
              <a:t>Оспособљавање приправника волонтера траје од 6 до 12 мјесеци.</a:t>
            </a:r>
          </a:p>
          <a:p>
            <a:pPr algn="ctr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</a:rPr>
              <a:t>Волонтерски рад се обично обавља без новчане накнаде.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2529" y="4304714"/>
            <a:ext cx="8145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</a:rPr>
              <a:t>Пробни рад-</a:t>
            </a:r>
          </a:p>
          <a:p>
            <a:pPr algn="ctr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</a:rPr>
              <a:t>Није исто што и волонтерски рад.</a:t>
            </a:r>
          </a:p>
          <a:p>
            <a:pPr algn="ctr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</a:rPr>
              <a:t>Не може трајати дуже од 6 мјесеци.</a:t>
            </a:r>
          </a:p>
          <a:p>
            <a:pPr algn="ctr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</a:rPr>
              <a:t>И радник и послодавац имају право дати отказ.</a:t>
            </a:r>
          </a:p>
          <a:p>
            <a:pPr algn="ctr">
              <a:buFontTx/>
              <a:buChar char="-"/>
            </a:pPr>
            <a:r>
              <a:rPr lang="sr-Cyrl-BA" dirty="0" smtClean="0">
                <a:solidFill>
                  <a:schemeClr val="bg1"/>
                </a:solidFill>
              </a:rPr>
              <a:t>Отказни рок не може бити краћи од 5 радних дана. </a:t>
            </a:r>
          </a:p>
          <a:p>
            <a:pPr algn="ctr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440" y="338289"/>
            <a:ext cx="8497450" cy="1094726"/>
          </a:xfrm>
        </p:spPr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РЈЕШАВАЊЕ ПРОБЛЕМА НЕЗАПОСЛЕНОСТИ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196083" y="1201004"/>
            <a:ext cx="4380931" cy="33846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i="1" dirty="0" smtClean="0"/>
              <a:t>МЛАДИ СЕ МОРАЈУ ИЗБОРИТИ ЗА ПОШТОВАЊЕ ПРАВА НА РАД!</a:t>
            </a:r>
            <a:endParaRPr lang="en-US" b="1" i="1" dirty="0"/>
          </a:p>
        </p:txBody>
      </p:sp>
      <p:sp>
        <p:nvSpPr>
          <p:cNvPr id="4" name="Cloud Callout 3"/>
          <p:cNvSpPr/>
          <p:nvPr/>
        </p:nvSpPr>
        <p:spPr>
          <a:xfrm>
            <a:off x="1929440" y="1624084"/>
            <a:ext cx="3570608" cy="33846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i="1" dirty="0" smtClean="0"/>
              <a:t>ПОСТОЈИ ЛИ ПЛАН ЗАПОШЉАВАЊА МЛАДИХ У НАШОЈ ОПШТИНИ?</a:t>
            </a:r>
            <a:endParaRPr lang="en-US" b="1" i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4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439" y="338288"/>
            <a:ext cx="8388268" cy="6062512"/>
          </a:xfrm>
        </p:spPr>
        <p:txBody>
          <a:bodyPr/>
          <a:lstStyle/>
          <a:p>
            <a:r>
              <a:rPr lang="sr-Cyrl-BA" sz="2400" i="1" dirty="0" smtClean="0">
                <a:solidFill>
                  <a:schemeClr val="bg1"/>
                </a:solidFill>
              </a:rPr>
              <a:t>ОВЛАДАВАЊЕ ТЕХНИКОМ УСМЕНОГ И ПИСАНОГ РАСПРАВЉАЊА, ПИСАЊЕ РАСПРАВЕ И КРИТИЧКОГ ОДНОСА ПРЕМА НЕКОМ ПРОБЛЕМУ ОСНОВНИ СУ ЦИЉЕВИ ОВЕ НАСТАВНЕ ЈЕДИНИЦЕ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862</Words>
  <Application>Microsoft Office PowerPoint</Application>
  <PresentationFormat>Custom</PresentationFormat>
  <Paragraphs>93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
</vt:lpstr>
      <vt:lpstr>  </vt:lpstr>
      <vt:lpstr>Slide 4</vt:lpstr>
      <vt:lpstr>Slide 5</vt:lpstr>
      <vt:lpstr>Slide 6</vt:lpstr>
      <vt:lpstr>Slide 7</vt:lpstr>
      <vt:lpstr>РЈЕШАВАЊЕ ПРОБЛЕМА НЕЗАПОСЛЕНОСТИ</vt:lpstr>
      <vt:lpstr>ОВЛАДАВАЊЕ ТЕХНИКОМ УСМЕНОГ И ПИСАНОГ РАСПРАВЉАЊА, ПИСАЊЕ РАСПРАВЕ И КРИТИЧКОГ ОДНОСА ПРЕМА НЕКОМ ПРОБЛЕМУ ОСНОВНИ СУ ЦИЉЕВИ ОВЕ НАСТАВНЕ ЈЕДИНИЦЕ</vt:lpstr>
      <vt:lpstr>РАСПРАВА</vt:lpstr>
      <vt:lpstr>Slide 11</vt:lpstr>
      <vt:lpstr>Slide 12</vt:lpstr>
      <vt:lpstr>ДОМАЋИ ЗАДАТАК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Korisnik</cp:lastModifiedBy>
  <cp:revision>64</cp:revision>
  <dcterms:created xsi:type="dcterms:W3CDTF">2020-04-28T13:48:04Z</dcterms:created>
  <dcterms:modified xsi:type="dcterms:W3CDTF">2021-03-30T14:42:30Z</dcterms:modified>
</cp:coreProperties>
</file>